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1" r:id="rId4"/>
    <p:sldId id="258" r:id="rId5"/>
    <p:sldId id="264" r:id="rId6"/>
    <p:sldId id="262" r:id="rId7"/>
    <p:sldId id="269" r:id="rId8"/>
    <p:sldId id="268" r:id="rId9"/>
    <p:sldId id="259" r:id="rId10"/>
    <p:sldId id="265" r:id="rId11"/>
    <p:sldId id="263" r:id="rId12"/>
    <p:sldId id="260" r:id="rId13"/>
    <p:sldId id="266" r:id="rId14"/>
    <p:sldId id="267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6"/>
    <p:restoredTop sz="94709"/>
  </p:normalViewPr>
  <p:slideViewPr>
    <p:cSldViewPr snapToGrid="0" snapToObjects="1">
      <p:cViewPr varScale="1">
        <p:scale>
          <a:sx n="87" d="100"/>
          <a:sy n="87" d="100"/>
        </p:scale>
        <p:origin x="8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4DD8C2-B208-DD42-8AF4-70D72EDF8647}" type="datetimeFigureOut">
              <a:rPr lang="nl-NL" smtClean="0"/>
              <a:t>06-05-18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87B400-9DAE-184A-B7C1-628F3B69CE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2865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3B005-5F90-D14E-8821-12D4FA826240}" type="datetimeFigureOut">
              <a:rPr lang="nl-NL" smtClean="0"/>
              <a:t>06-05-18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E5E9B-7087-7B48-BD64-1C4C7779FB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7106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3B005-5F90-D14E-8821-12D4FA826240}" type="datetimeFigureOut">
              <a:rPr lang="nl-NL" smtClean="0"/>
              <a:t>06-05-18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E5E9B-7087-7B48-BD64-1C4C7779FB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051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3B005-5F90-D14E-8821-12D4FA826240}" type="datetimeFigureOut">
              <a:rPr lang="nl-NL" smtClean="0"/>
              <a:t>06-05-18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E5E9B-7087-7B48-BD64-1C4C7779FB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8834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3B005-5F90-D14E-8821-12D4FA826240}" type="datetimeFigureOut">
              <a:rPr lang="nl-NL" smtClean="0"/>
              <a:t>06-05-18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E5E9B-7087-7B48-BD64-1C4C7779FB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2821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3B005-5F90-D14E-8821-12D4FA826240}" type="datetimeFigureOut">
              <a:rPr lang="nl-NL" smtClean="0"/>
              <a:t>06-05-18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E5E9B-7087-7B48-BD64-1C4C7779FB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695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3B005-5F90-D14E-8821-12D4FA826240}" type="datetimeFigureOut">
              <a:rPr lang="nl-NL" smtClean="0"/>
              <a:t>06-05-18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E5E9B-7087-7B48-BD64-1C4C7779FB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9330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3B005-5F90-D14E-8821-12D4FA826240}" type="datetimeFigureOut">
              <a:rPr lang="nl-NL" smtClean="0"/>
              <a:t>06-05-18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E5E9B-7087-7B48-BD64-1C4C7779FB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9284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3B005-5F90-D14E-8821-12D4FA826240}" type="datetimeFigureOut">
              <a:rPr lang="nl-NL" smtClean="0"/>
              <a:t>06-05-18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E5E9B-7087-7B48-BD64-1C4C7779FB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914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3B005-5F90-D14E-8821-12D4FA826240}" type="datetimeFigureOut">
              <a:rPr lang="nl-NL" smtClean="0"/>
              <a:t>06-05-18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E5E9B-7087-7B48-BD64-1C4C7779FB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737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3B005-5F90-D14E-8821-12D4FA826240}" type="datetimeFigureOut">
              <a:rPr lang="nl-NL" smtClean="0"/>
              <a:t>06-05-18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E5E9B-7087-7B48-BD64-1C4C7779FB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4927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3B005-5F90-D14E-8821-12D4FA826240}" type="datetimeFigureOut">
              <a:rPr lang="nl-NL" smtClean="0"/>
              <a:t>06-05-18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E5E9B-7087-7B48-BD64-1C4C7779FB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6636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3B005-5F90-D14E-8821-12D4FA826240}" type="datetimeFigureOut">
              <a:rPr lang="nl-NL" smtClean="0"/>
              <a:t>06-05-18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E5E9B-7087-7B48-BD64-1C4C7779FB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5241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NcTrx0hL1ag" TargetMode="External"/><Relationship Id="rId3" Type="http://schemas.openxmlformats.org/officeDocument/2006/relationships/hyperlink" Target="https://youtu.be/HJ9DHxbTbGQ" TargetMode="External"/><Relationship Id="rId7" Type="http://schemas.openxmlformats.org/officeDocument/2006/relationships/hyperlink" Target="https://youtu.be/TYLbrZAko7E" TargetMode="External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v7zfmiJaKVY" TargetMode="External"/><Relationship Id="rId5" Type="http://schemas.openxmlformats.org/officeDocument/2006/relationships/hyperlink" Target="https://youtu.be/V2aj0zhXlLA" TargetMode="External"/><Relationship Id="rId10" Type="http://schemas.openxmlformats.org/officeDocument/2006/relationships/hyperlink" Target="https://www.youtube.com/watch?v=dou3aSZmEg0" TargetMode="External"/><Relationship Id="rId4" Type="http://schemas.openxmlformats.org/officeDocument/2006/relationships/hyperlink" Target="https://youtu.be/LqEIEDEBnfg" TargetMode="External"/><Relationship Id="rId9" Type="http://schemas.openxmlformats.org/officeDocument/2006/relationships/hyperlink" Target="https://www.youtube.com/watch?v=2AUI9htOEf8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TPt8vegXAx0" TargetMode="External"/><Relationship Id="rId13" Type="http://schemas.openxmlformats.org/officeDocument/2006/relationships/hyperlink" Target="https://www.youtube.com/watch?v=BiOZeU1PEZI" TargetMode="External"/><Relationship Id="rId3" Type="http://schemas.openxmlformats.org/officeDocument/2006/relationships/hyperlink" Target="https://www.youtube.com/watch?v=DsGnh_21Yqs" TargetMode="External"/><Relationship Id="rId7" Type="http://schemas.openxmlformats.org/officeDocument/2006/relationships/hyperlink" Target="https://www.youtube.com/watch?v=NEjkftp7J7I" TargetMode="External"/><Relationship Id="rId12" Type="http://schemas.openxmlformats.org/officeDocument/2006/relationships/hyperlink" Target="https://www.youtube.com/watch?v=3byI94zEjc4" TargetMode="External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tEkVEnsEUWA" TargetMode="External"/><Relationship Id="rId11" Type="http://schemas.openxmlformats.org/officeDocument/2006/relationships/hyperlink" Target="https://www.youtube.com/watch?v=Xr-8Iw7plnc" TargetMode="External"/><Relationship Id="rId5" Type="http://schemas.openxmlformats.org/officeDocument/2006/relationships/hyperlink" Target="https://www.youtube.com/watch?v=jCdWvCblaW8&amp;list=RDQMCXbyGRPW8Uk" TargetMode="External"/><Relationship Id="rId10" Type="http://schemas.openxmlformats.org/officeDocument/2006/relationships/hyperlink" Target="https://www.youtube.com/watch?v=jEs0H5Q935g&amp;list=PL5C25BB39F15B888F&amp;index=13" TargetMode="External"/><Relationship Id="rId4" Type="http://schemas.openxmlformats.org/officeDocument/2006/relationships/hyperlink" Target="https://www.youtube.com/watch?v=u6cpQUcJfJI" TargetMode="External"/><Relationship Id="rId9" Type="http://schemas.openxmlformats.org/officeDocument/2006/relationships/hyperlink" Target="https://youtu.be/o0CeFX6E2yI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3zLvDvgE1o" TargetMode="External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3AmMnFk3imI" TargetMode="External"/><Relationship Id="rId5" Type="http://schemas.openxmlformats.org/officeDocument/2006/relationships/hyperlink" Target="https://www.youtube.com/watch?v=EqF6GdQ1mV0" TargetMode="External"/><Relationship Id="rId4" Type="http://schemas.openxmlformats.org/officeDocument/2006/relationships/hyperlink" Target="https://youtu.be/Bi8pi_khHCM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SugtS3tqsoo" TargetMode="External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static.digischool.nl/mu/leerlingen/geschiedenis/middeleeuwen/geluid/motet_an1.mp3" TargetMode="External"/><Relationship Id="rId3" Type="http://schemas.openxmlformats.org/officeDocument/2006/relationships/hyperlink" Target="https://www.youtube.com/watch?v=9mdmco61Htk" TargetMode="External"/><Relationship Id="rId7" Type="http://schemas.openxmlformats.org/officeDocument/2006/relationships/hyperlink" Target="https://www.youtube.com/watch?v=glbYiXAwOWk&amp;list=PLDE6033EDA58DF0F5&amp;index=3" TargetMode="External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aySwfcRaOZM" TargetMode="External"/><Relationship Id="rId5" Type="http://schemas.openxmlformats.org/officeDocument/2006/relationships/hyperlink" Target="https://www.youtube.com/watch?v=ngCRm7uLirA" TargetMode="External"/><Relationship Id="rId10" Type="http://schemas.openxmlformats.org/officeDocument/2006/relationships/hyperlink" Target="https://youtu.be/1gEV42RKf6E" TargetMode="External"/><Relationship Id="rId4" Type="http://schemas.openxmlformats.org/officeDocument/2006/relationships/hyperlink" Target="https://www.youtube.com/watch?v=QH71sxmG9wY" TargetMode="External"/><Relationship Id="rId9" Type="http://schemas.openxmlformats.org/officeDocument/2006/relationships/hyperlink" Target="https://youtu.be/87XOj0xy6mo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transcoded/c/c6/Est-ce_Mars_Sweelinck.ogg/Est-ce_Mars_Sweelinck.ogg.mp3" TargetMode="External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DLPYWTvDKTQ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5tGA6bpscj8" TargetMode="External"/><Relationship Id="rId3" Type="http://schemas.openxmlformats.org/officeDocument/2006/relationships/hyperlink" Target="https://youtu.be/Har_7-S3Cgc" TargetMode="External"/><Relationship Id="rId7" Type="http://schemas.openxmlformats.org/officeDocument/2006/relationships/hyperlink" Target="https://www.youtube.com/watch?v=1LuAlmLn2Q8" TargetMode="External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8n6p7_0g7k0" TargetMode="External"/><Relationship Id="rId5" Type="http://schemas.openxmlformats.org/officeDocument/2006/relationships/hyperlink" Target="https://www.youtube.com/watch?v=olwVvbWd-tg" TargetMode="External"/><Relationship Id="rId4" Type="http://schemas.openxmlformats.org/officeDocument/2006/relationships/hyperlink" Target="https://www.youtube.com/watch?v=c6fw_JEKT6Q" TargetMode="External"/><Relationship Id="rId9" Type="http://schemas.openxmlformats.org/officeDocument/2006/relationships/hyperlink" Target="https://www.youtube.com/watch?v=n3gol6a2CPQ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Masterclass Kunst Algemeen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Muziek</a:t>
            </a:r>
          </a:p>
        </p:txBody>
      </p:sp>
    </p:spTree>
    <p:extLst>
      <p:ext uri="{BB962C8B-B14F-4D97-AF65-F5344CB8AC3E}">
        <p14:creationId xmlns:p14="http://schemas.microsoft.com/office/powerpoint/2010/main" val="1771055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6734700" y="3509963"/>
            <a:ext cx="5457300" cy="334803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Cultuur van het moderne in de eerste helft van de twintigste eeuw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3088"/>
          </a:xfrm>
        </p:spPr>
        <p:txBody>
          <a:bodyPr>
            <a:normAutofit fontScale="92500" lnSpcReduction="20000"/>
          </a:bodyPr>
          <a:lstStyle/>
          <a:p>
            <a:r>
              <a:rPr lang="nl-NL" dirty="0"/>
              <a:t>Belangrijke termen: (die je dus moet kunnen uitleggen en gebruiken)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79013" y="2402673"/>
            <a:ext cx="11602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Ragtime,		</a:t>
            </a:r>
            <a:r>
              <a:rPr lang="nl-NL" dirty="0"/>
              <a:t>Alleen piano. Zowel, bas, ritme, begeleiding als de melodie wordt gespeeld.</a:t>
            </a:r>
            <a:r>
              <a:rPr lang="nl-NL" dirty="0">
                <a:hlinkClick r:id="rId3"/>
              </a:rPr>
              <a:t> Voorbeeld</a:t>
            </a:r>
            <a:r>
              <a:rPr lang="nl-NL" dirty="0"/>
              <a:t>.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179012" y="2848587"/>
            <a:ext cx="12016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/>
              <a:t>Dixieland	,	</a:t>
            </a:r>
            <a:r>
              <a:rPr lang="nl-NL" dirty="0"/>
              <a:t>ontstaan in New Orleans. Alle instrumenten die voorhanden waren deden mee.</a:t>
            </a:r>
            <a:r>
              <a:rPr lang="nl-NL" b="1" dirty="0"/>
              <a:t> Polyfoon</a:t>
            </a:r>
            <a:r>
              <a:rPr lang="nl-NL" dirty="0"/>
              <a:t> Ieder instrument</a:t>
            </a:r>
          </a:p>
          <a:p>
            <a:r>
              <a:rPr lang="nl-NL" dirty="0"/>
              <a:t>		speelt zijn eigen melodielijn. Ieder instrument heeft zijn eigen functie. </a:t>
            </a:r>
            <a:r>
              <a:rPr lang="nl-NL" dirty="0">
                <a:hlinkClick r:id="rId4"/>
              </a:rPr>
              <a:t>voorbeeld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179013" y="3566926"/>
            <a:ext cx="118964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/>
              <a:t>Bigband		</a:t>
            </a:r>
            <a:r>
              <a:rPr lang="nl-NL" dirty="0"/>
              <a:t>De bands worden steeds groter. </a:t>
            </a:r>
            <a:r>
              <a:rPr lang="nl-NL" b="1" dirty="0"/>
              <a:t>Glenn Miller </a:t>
            </a:r>
            <a:r>
              <a:rPr lang="nl-NL" dirty="0"/>
              <a:t>legde de basisbezetting voor de Bigband. </a:t>
            </a:r>
          </a:p>
          <a:p>
            <a:r>
              <a:rPr lang="nl-NL" dirty="0"/>
              <a:t>		Bezetting: 4 trompetten, 4 trombones, 4 saxen 1 klarinet, Piano, Bas, Gitaar en drums. Vaak met zang.</a:t>
            </a:r>
          </a:p>
          <a:p>
            <a:r>
              <a:rPr lang="nl-NL" b="1" dirty="0"/>
              <a:t>		</a:t>
            </a:r>
            <a:r>
              <a:rPr lang="nl-NL" dirty="0">
                <a:hlinkClick r:id="rId5"/>
              </a:rPr>
              <a:t>Voorbeeld:</a:t>
            </a:r>
            <a:r>
              <a:rPr lang="nl-NL" dirty="0"/>
              <a:t> </a:t>
            </a:r>
            <a:r>
              <a:rPr lang="nl-NL" dirty="0">
                <a:hlinkClick r:id="rId6"/>
              </a:rPr>
              <a:t>Duke </a:t>
            </a:r>
            <a:r>
              <a:rPr lang="nl-NL" dirty="0" err="1">
                <a:hlinkClick r:id="rId6"/>
              </a:rPr>
              <a:t>Ellington’s</a:t>
            </a:r>
            <a:r>
              <a:rPr lang="nl-NL" dirty="0">
                <a:hlinkClick r:id="rId6"/>
              </a:rPr>
              <a:t> bigband</a:t>
            </a:r>
            <a:r>
              <a:rPr lang="nl-NL" dirty="0"/>
              <a:t>. </a:t>
            </a:r>
            <a:r>
              <a:rPr lang="nl-NL" dirty="0">
                <a:hlinkClick r:id="rId7"/>
              </a:rPr>
              <a:t>Count Basie</a:t>
            </a:r>
            <a:r>
              <a:rPr lang="nl-NL" dirty="0"/>
              <a:t>. Daarvoor kwamen er ook allerlei andere instrumenten </a:t>
            </a:r>
          </a:p>
          <a:p>
            <a:r>
              <a:rPr lang="nl-NL" dirty="0"/>
              <a:t>		voor</a:t>
            </a:r>
          </a:p>
        </p:txBody>
      </p:sp>
      <p:sp>
        <p:nvSpPr>
          <p:cNvPr id="9" name="Tekstvak 8"/>
          <p:cNvSpPr txBox="1"/>
          <p:nvPr/>
        </p:nvSpPr>
        <p:spPr>
          <a:xfrm rot="20140666">
            <a:off x="10323166" y="582301"/>
            <a:ext cx="10534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7200" dirty="0">
                <a:solidFill>
                  <a:srgbClr val="FF0000"/>
                </a:solidFill>
                <a:latin typeface="Mesquite Std" charset="0"/>
                <a:ea typeface="Mesquite Std" charset="0"/>
                <a:cs typeface="Mesquite Std" charset="0"/>
              </a:rPr>
              <a:t>Jazz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179012" y="4767255"/>
            <a:ext cx="1132239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/>
              <a:t>Bebop		</a:t>
            </a:r>
            <a:r>
              <a:rPr lang="nl-NL" dirty="0"/>
              <a:t>Snelle </a:t>
            </a:r>
            <a:r>
              <a:rPr lang="nl-NL" dirty="0" err="1"/>
              <a:t>impovisatie</a:t>
            </a:r>
            <a:r>
              <a:rPr lang="nl-NL" dirty="0"/>
              <a:t> muziek. In plaats van toonladders worden ook inversies en omkeringen gespeeld. </a:t>
            </a:r>
          </a:p>
          <a:p>
            <a:r>
              <a:rPr lang="nl-NL" dirty="0"/>
              <a:t>		</a:t>
            </a:r>
            <a:r>
              <a:rPr lang="nl-NL" dirty="0">
                <a:hlinkClick r:id="rId8"/>
              </a:rPr>
              <a:t>Charlie Parker</a:t>
            </a:r>
            <a:endParaRPr lang="nl-NL" dirty="0"/>
          </a:p>
          <a:p>
            <a:endParaRPr lang="nl-NL" dirty="0"/>
          </a:p>
          <a:p>
            <a:r>
              <a:rPr lang="nl-NL" b="1" dirty="0" err="1"/>
              <a:t>Cooljazz</a:t>
            </a:r>
            <a:r>
              <a:rPr lang="nl-NL" b="1" dirty="0"/>
              <a:t>		</a:t>
            </a:r>
            <a:r>
              <a:rPr lang="nl-NL" dirty="0"/>
              <a:t>Relaxt. Overal wordt veel meer de tijd voor genomen </a:t>
            </a:r>
            <a:r>
              <a:rPr lang="nl-NL" b="1" dirty="0">
                <a:hlinkClick r:id="rId9"/>
              </a:rPr>
              <a:t>Miles Davis</a:t>
            </a:r>
            <a:r>
              <a:rPr lang="nl-NL" b="1" dirty="0"/>
              <a:t>,</a:t>
            </a:r>
            <a:r>
              <a:rPr lang="nl-NL" dirty="0"/>
              <a:t> Helderheid en pure klank</a:t>
            </a:r>
          </a:p>
          <a:p>
            <a:endParaRPr lang="nl-NL" b="1" dirty="0"/>
          </a:p>
          <a:p>
            <a:r>
              <a:rPr lang="nl-NL" b="1" dirty="0"/>
              <a:t>Freejazz		</a:t>
            </a:r>
            <a:r>
              <a:rPr lang="nl-NL" dirty="0"/>
              <a:t>Alles mag door elkaar. Ritmisch Melodisch, </a:t>
            </a:r>
            <a:r>
              <a:rPr lang="nl-NL" b="1" dirty="0" err="1">
                <a:hlinkClick r:id="rId10"/>
              </a:rPr>
              <a:t>Ornette</a:t>
            </a:r>
            <a:r>
              <a:rPr lang="nl-NL" b="1" dirty="0">
                <a:hlinkClick r:id="rId10"/>
              </a:rPr>
              <a:t> Coleman</a:t>
            </a:r>
            <a:endParaRPr lang="nl-NL" b="1" dirty="0"/>
          </a:p>
          <a:p>
            <a:endParaRPr lang="nl-NL" b="1" dirty="0"/>
          </a:p>
        </p:txBody>
      </p:sp>
      <p:cxnSp>
        <p:nvCxnSpPr>
          <p:cNvPr id="12" name="Rechte verbindingslijn 11"/>
          <p:cNvCxnSpPr/>
          <p:nvPr/>
        </p:nvCxnSpPr>
        <p:spPr>
          <a:xfrm>
            <a:off x="0" y="4767255"/>
            <a:ext cx="11953461" cy="0"/>
          </a:xfrm>
          <a:prstGeom prst="line">
            <a:avLst/>
          </a:prstGeom>
          <a:ln w="444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3556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5354" y="3289026"/>
            <a:ext cx="2766646" cy="356897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Massacultuur in de tweede helft van de twintigste eeuw </a:t>
            </a:r>
          </a:p>
        </p:txBody>
      </p:sp>
    </p:spTree>
    <p:extLst>
      <p:ext uri="{BB962C8B-B14F-4D97-AF65-F5344CB8AC3E}">
        <p14:creationId xmlns:p14="http://schemas.microsoft.com/office/powerpoint/2010/main" val="175082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Massacultuur in de tweede helft van de twintigste eeuw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83467"/>
          </a:xfrm>
        </p:spPr>
        <p:txBody>
          <a:bodyPr/>
          <a:lstStyle/>
          <a:p>
            <a:r>
              <a:rPr lang="nl-NL" dirty="0"/>
              <a:t>Belangrijke termen: (die je dus moet kunnen uitleggen en gebruiken)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9425354" y="3289026"/>
            <a:ext cx="2766646" cy="3568973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79013" y="2402673"/>
            <a:ext cx="11602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Rock ‘n </a:t>
            </a:r>
            <a:r>
              <a:rPr lang="nl-NL" b="1" dirty="0" err="1"/>
              <a:t>Roll</a:t>
            </a:r>
            <a:r>
              <a:rPr lang="nl-NL" b="1" dirty="0"/>
              <a:t>,	</a:t>
            </a:r>
            <a:r>
              <a:rPr lang="nl-NL" b="1" dirty="0">
                <a:hlinkClick r:id="rId3"/>
              </a:rPr>
              <a:t>Elvis Presley</a:t>
            </a:r>
            <a:r>
              <a:rPr lang="nl-NL" b="1" dirty="0"/>
              <a:t>, </a:t>
            </a:r>
            <a:r>
              <a:rPr lang="nl-NL" dirty="0"/>
              <a:t>Ontstaan uit de </a:t>
            </a:r>
            <a:r>
              <a:rPr lang="nl-NL" b="1" dirty="0" err="1"/>
              <a:t>Rhythm</a:t>
            </a:r>
            <a:r>
              <a:rPr lang="nl-NL" b="1" dirty="0"/>
              <a:t> </a:t>
            </a:r>
            <a:r>
              <a:rPr lang="nl-NL" b="1" dirty="0" err="1"/>
              <a:t>and</a:t>
            </a:r>
            <a:r>
              <a:rPr lang="nl-NL" b="1" dirty="0"/>
              <a:t> </a:t>
            </a:r>
            <a:r>
              <a:rPr lang="nl-NL" b="1" dirty="0">
                <a:hlinkClick r:id="rId4"/>
              </a:rPr>
              <a:t>Blues</a:t>
            </a:r>
            <a:r>
              <a:rPr lang="nl-NL" dirty="0"/>
              <a:t> die weer ontstaan is uit de </a:t>
            </a:r>
            <a:r>
              <a:rPr lang="nl-NL" b="1" dirty="0"/>
              <a:t>Jazz</a:t>
            </a:r>
            <a:r>
              <a:rPr lang="nl-NL" dirty="0"/>
              <a:t> uit </a:t>
            </a:r>
            <a:r>
              <a:rPr lang="nl-NL" b="1" dirty="0">
                <a:hlinkClick r:id="rId5"/>
              </a:rPr>
              <a:t>New Orleans</a:t>
            </a:r>
            <a:endParaRPr lang="nl-NL" b="1" dirty="0"/>
          </a:p>
        </p:txBody>
      </p:sp>
      <p:sp>
        <p:nvSpPr>
          <p:cNvPr id="6" name="Tekstvak 5"/>
          <p:cNvSpPr txBox="1"/>
          <p:nvPr/>
        </p:nvSpPr>
        <p:spPr>
          <a:xfrm>
            <a:off x="179013" y="2801474"/>
            <a:ext cx="11602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Beat,		</a:t>
            </a:r>
            <a:r>
              <a:rPr lang="nl-NL" b="1" dirty="0">
                <a:hlinkClick r:id="rId6"/>
              </a:rPr>
              <a:t>Beatles</a:t>
            </a:r>
            <a:r>
              <a:rPr lang="nl-NL" b="1" dirty="0"/>
              <a:t> </a:t>
            </a:r>
            <a:r>
              <a:rPr lang="nl-NL" dirty="0"/>
              <a:t>en de </a:t>
            </a:r>
            <a:r>
              <a:rPr lang="nl-NL" b="1" dirty="0">
                <a:hlinkClick r:id="rId7"/>
              </a:rPr>
              <a:t>Rolling </a:t>
            </a:r>
            <a:r>
              <a:rPr lang="nl-NL" b="1" dirty="0" err="1">
                <a:hlinkClick r:id="rId7"/>
              </a:rPr>
              <a:t>Stones</a:t>
            </a:r>
            <a:r>
              <a:rPr lang="nl-NL" dirty="0"/>
              <a:t>. Simpel, Gitaar, drums, Bas en zang. Nadruk op de </a:t>
            </a:r>
            <a:r>
              <a:rPr lang="nl-NL" b="1" dirty="0"/>
              <a:t>2</a:t>
            </a:r>
            <a:r>
              <a:rPr lang="nl-NL" b="1" baseline="30000" dirty="0"/>
              <a:t>e</a:t>
            </a:r>
            <a:r>
              <a:rPr lang="nl-NL" b="1" dirty="0"/>
              <a:t>  en 4</a:t>
            </a:r>
            <a:r>
              <a:rPr lang="nl-NL" b="1" baseline="30000" dirty="0"/>
              <a:t>e</a:t>
            </a:r>
            <a:r>
              <a:rPr lang="nl-NL" b="1" dirty="0"/>
              <a:t> tel.</a:t>
            </a:r>
            <a:endParaRPr lang="nl-NL" dirty="0"/>
          </a:p>
          <a:p>
            <a:r>
              <a:rPr lang="nl-NL" b="1" dirty="0"/>
              <a:t>		</a:t>
            </a:r>
            <a:r>
              <a:rPr lang="nl-NL" b="1" dirty="0">
                <a:hlinkClick r:id="rId7"/>
              </a:rPr>
              <a:t>The </a:t>
            </a:r>
            <a:r>
              <a:rPr lang="nl-NL" b="1" dirty="0" err="1">
                <a:hlinkClick r:id="rId7"/>
              </a:rPr>
              <a:t>Who</a:t>
            </a:r>
            <a:r>
              <a:rPr lang="nl-NL" dirty="0">
                <a:hlinkClick r:id="rId7"/>
              </a:rPr>
              <a:t> </a:t>
            </a:r>
            <a:r>
              <a:rPr lang="nl-NL" dirty="0"/>
              <a:t>maakt van het slopen van hun instrumentarium een act.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179013" y="3445188"/>
            <a:ext cx="11602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Woodstock	</a:t>
            </a:r>
            <a:r>
              <a:rPr lang="nl-NL" dirty="0">
                <a:hlinkClick r:id="rId6"/>
              </a:rPr>
              <a:t>Eerste muziekfestival</a:t>
            </a:r>
            <a:r>
              <a:rPr lang="nl-NL" dirty="0"/>
              <a:t>. </a:t>
            </a:r>
            <a:r>
              <a:rPr lang="nl-NL" b="1" dirty="0"/>
              <a:t>Hippiebeweging</a:t>
            </a:r>
            <a:r>
              <a:rPr lang="nl-NL" dirty="0"/>
              <a:t>. </a:t>
            </a:r>
            <a:r>
              <a:rPr lang="nl-NL" b="1" dirty="0" err="1"/>
              <a:t>Country-rock</a:t>
            </a:r>
            <a:r>
              <a:rPr lang="nl-NL" b="1" dirty="0"/>
              <a:t>, </a:t>
            </a:r>
            <a:r>
              <a:rPr lang="nl-NL" dirty="0"/>
              <a:t>country in een rock jasje. </a:t>
            </a:r>
            <a:r>
              <a:rPr lang="nl-NL" b="1" dirty="0">
                <a:hlinkClick r:id="rId8"/>
              </a:rPr>
              <a:t>Jimi Hendrix</a:t>
            </a:r>
            <a:r>
              <a:rPr lang="nl-NL" b="1" dirty="0"/>
              <a:t>, 			Psychedelische rock</a:t>
            </a:r>
            <a:r>
              <a:rPr lang="nl-NL" dirty="0"/>
              <a:t> </a:t>
            </a:r>
            <a:endParaRPr lang="nl-NL" b="1" dirty="0"/>
          </a:p>
        </p:txBody>
      </p:sp>
      <p:sp>
        <p:nvSpPr>
          <p:cNvPr id="8" name="Tekstvak 7"/>
          <p:cNvSpPr txBox="1"/>
          <p:nvPr/>
        </p:nvSpPr>
        <p:spPr>
          <a:xfrm>
            <a:off x="179013" y="4735233"/>
            <a:ext cx="116021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Disco, </a:t>
            </a:r>
            <a:r>
              <a:rPr lang="nl-NL" dirty="0"/>
              <a:t>		</a:t>
            </a:r>
            <a:r>
              <a:rPr lang="nl-NL" dirty="0">
                <a:hlinkClick r:id="rId9"/>
              </a:rPr>
              <a:t>Manu </a:t>
            </a:r>
            <a:r>
              <a:rPr lang="nl-NL" dirty="0" err="1">
                <a:hlinkClick r:id="rId9"/>
              </a:rPr>
              <a:t>Dibango</a:t>
            </a:r>
            <a:r>
              <a:rPr lang="nl-NL" dirty="0"/>
              <a:t>. ontwikkelt zich steeds meer richting glamour. Veel blazers, strijkers, percussie, 			4 on de floor van de </a:t>
            </a:r>
            <a:r>
              <a:rPr lang="nl-NL" dirty="0" err="1"/>
              <a:t>bassdrum</a:t>
            </a:r>
            <a:r>
              <a:rPr lang="nl-NL" dirty="0"/>
              <a:t> en de poffertje crackertje </a:t>
            </a:r>
            <a:r>
              <a:rPr lang="nl-NL" dirty="0" err="1"/>
              <a:t>groove</a:t>
            </a:r>
            <a:r>
              <a:rPr lang="nl-NL" dirty="0"/>
              <a:t> tussen de </a:t>
            </a:r>
            <a:r>
              <a:rPr lang="nl-NL" dirty="0" err="1"/>
              <a:t>hihat</a:t>
            </a:r>
            <a:r>
              <a:rPr lang="nl-NL" dirty="0"/>
              <a:t> en de </a:t>
            </a:r>
            <a:r>
              <a:rPr lang="nl-NL" dirty="0" err="1"/>
              <a:t>snare</a:t>
            </a:r>
            <a:r>
              <a:rPr lang="nl-NL" dirty="0"/>
              <a:t>. </a:t>
            </a:r>
          </a:p>
          <a:p>
            <a:r>
              <a:rPr lang="nl-NL" dirty="0"/>
              <a:t>		</a:t>
            </a:r>
            <a:r>
              <a:rPr lang="nl-NL" b="1" dirty="0"/>
              <a:t>Donna Summer, Nile Rogers, </a:t>
            </a:r>
            <a:r>
              <a:rPr lang="nl-NL" b="1" dirty="0" err="1"/>
              <a:t>Trampps</a:t>
            </a:r>
            <a:r>
              <a:rPr lang="nl-NL" b="1" dirty="0"/>
              <a:t>, etc.</a:t>
            </a:r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179013" y="4159781"/>
            <a:ext cx="11602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Soul		</a:t>
            </a:r>
            <a:r>
              <a:rPr lang="nl-NL" b="1" dirty="0" err="1"/>
              <a:t>Motown</a:t>
            </a:r>
            <a:r>
              <a:rPr lang="nl-NL" b="1" dirty="0"/>
              <a:t> </a:t>
            </a:r>
            <a:r>
              <a:rPr lang="nl-NL" dirty="0"/>
              <a:t>Typisch </a:t>
            </a:r>
            <a:r>
              <a:rPr lang="nl-NL" dirty="0">
                <a:hlinkClick r:id="rId10"/>
              </a:rPr>
              <a:t>baslijntje,</a:t>
            </a:r>
            <a:r>
              <a:rPr lang="nl-NL" dirty="0"/>
              <a:t> en </a:t>
            </a:r>
            <a:r>
              <a:rPr lang="nl-NL" dirty="0">
                <a:hlinkClick r:id="rId11"/>
              </a:rPr>
              <a:t>drumfil</a:t>
            </a:r>
            <a:r>
              <a:rPr lang="nl-NL" dirty="0"/>
              <a:t> Het dansen is belangrijk.</a:t>
            </a:r>
            <a:r>
              <a:rPr lang="nl-NL" dirty="0">
                <a:hlinkClick r:id="rId12"/>
              </a:rPr>
              <a:t> </a:t>
            </a:r>
            <a:r>
              <a:rPr lang="nl-NL" b="1" dirty="0">
                <a:hlinkClick r:id="rId12"/>
              </a:rPr>
              <a:t>Funk</a:t>
            </a:r>
            <a:r>
              <a:rPr lang="nl-NL" b="1" dirty="0"/>
              <a:t>, </a:t>
            </a:r>
            <a:r>
              <a:rPr lang="nl-NL" dirty="0"/>
              <a:t>De muziekstijl waar de tel 1 het 		belangrijkste is: </a:t>
            </a:r>
            <a:r>
              <a:rPr lang="nl-NL" b="1" dirty="0">
                <a:hlinkClick r:id="rId13"/>
              </a:rPr>
              <a:t>James Brown</a:t>
            </a:r>
            <a:r>
              <a:rPr lang="nl-NL" dirty="0">
                <a:hlinkClick r:id="rId13"/>
              </a:rPr>
              <a:t> 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1696358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Massacultuur in de tweede helft van de twintigste eeuw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83467"/>
          </a:xfrm>
        </p:spPr>
        <p:txBody>
          <a:bodyPr/>
          <a:lstStyle/>
          <a:p>
            <a:r>
              <a:rPr lang="nl-NL" dirty="0"/>
              <a:t>Belangrijke termen: (die je dus moet kunnen uitleggen en gebruiken)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9425354" y="3289026"/>
            <a:ext cx="2766646" cy="3568973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79013" y="2402673"/>
            <a:ext cx="116021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Hip Hop		MC (master of </a:t>
            </a:r>
            <a:r>
              <a:rPr lang="nl-NL" b="1" dirty="0" err="1"/>
              <a:t>ceremony</a:t>
            </a:r>
            <a:r>
              <a:rPr lang="nl-NL" b="1" dirty="0"/>
              <a:t>,) </a:t>
            </a:r>
            <a:r>
              <a:rPr lang="nl-NL" dirty="0"/>
              <a:t>praat/rapt de feesten aan elkaar. </a:t>
            </a:r>
            <a:r>
              <a:rPr lang="nl-NL" b="1" dirty="0">
                <a:hlinkClick r:id="rId3"/>
              </a:rPr>
              <a:t>Grandmaster </a:t>
            </a:r>
            <a:r>
              <a:rPr lang="nl-NL" dirty="0">
                <a:hlinkClick r:id="rId3"/>
              </a:rPr>
              <a:t>Flash </a:t>
            </a:r>
            <a:r>
              <a:rPr lang="nl-NL" dirty="0"/>
              <a:t>is de eerste die de 		breaks uit verschillende platen aan elkaar mixt op twee verschillende draaitafels. Eerst is hiphop 			anti commercieel. Daar komt verandering als ze verschillende stijlen gaan mixen, </a:t>
            </a:r>
            <a:r>
              <a:rPr lang="nl-NL" dirty="0" err="1"/>
              <a:t>oa</a:t>
            </a:r>
            <a:r>
              <a:rPr lang="nl-NL" dirty="0"/>
              <a:t> rock (Run DMC 		met Aerosmith). Het tempo is </a:t>
            </a:r>
            <a:r>
              <a:rPr lang="nl-NL" b="1" dirty="0"/>
              <a:t>Langzaam, dreigende teksten over geweld/ hard leven.</a:t>
            </a:r>
            <a:r>
              <a:rPr lang="nl-NL" dirty="0"/>
              <a:t> </a:t>
            </a:r>
            <a:r>
              <a:rPr lang="nl-NL" dirty="0" err="1"/>
              <a:t>Kijktip</a:t>
            </a:r>
            <a:r>
              <a:rPr lang="nl-NL" dirty="0"/>
              <a:t> op 			</a:t>
            </a:r>
            <a:r>
              <a:rPr lang="nl-NL" dirty="0" err="1"/>
              <a:t>Netflix</a:t>
            </a:r>
            <a:r>
              <a:rPr lang="nl-NL" dirty="0"/>
              <a:t>. Deel 1 en 2 van de miniserie hiphop </a:t>
            </a:r>
            <a:r>
              <a:rPr lang="nl-NL" dirty="0" err="1"/>
              <a:t>evolution</a:t>
            </a:r>
            <a:r>
              <a:rPr lang="nl-NL" dirty="0"/>
              <a:t>. </a:t>
            </a:r>
            <a:r>
              <a:rPr lang="nl-NL" dirty="0">
                <a:hlinkClick r:id="rId4"/>
              </a:rPr>
              <a:t>Drumcomputer Roland tr-808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179013" y="4601175"/>
            <a:ext cx="11602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err="1"/>
              <a:t>Ambient</a:t>
            </a:r>
            <a:r>
              <a:rPr lang="nl-NL" b="1" dirty="0"/>
              <a:t> House </a:t>
            </a:r>
            <a:r>
              <a:rPr lang="nl-NL" dirty="0"/>
              <a:t>	Rustige tegenhanger. Percussie-instrumenten, exotische klanken. </a:t>
            </a:r>
            <a:r>
              <a:rPr lang="nl-NL" b="1" dirty="0">
                <a:hlinkClick r:id="rId5"/>
              </a:rPr>
              <a:t>The </a:t>
            </a:r>
            <a:r>
              <a:rPr lang="nl-NL" b="1" dirty="0" err="1">
                <a:hlinkClick r:id="rId5"/>
              </a:rPr>
              <a:t>Orb</a:t>
            </a:r>
            <a:r>
              <a:rPr lang="nl-NL" dirty="0"/>
              <a:t>.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179013" y="3991821"/>
            <a:ext cx="11602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House		</a:t>
            </a:r>
            <a:r>
              <a:rPr lang="nl-NL" b="1" dirty="0">
                <a:hlinkClick r:id="rId6"/>
              </a:rPr>
              <a:t>Kraftwerk</a:t>
            </a:r>
            <a:r>
              <a:rPr lang="nl-NL" dirty="0"/>
              <a:t> gebruikt veel van </a:t>
            </a:r>
            <a:r>
              <a:rPr lang="nl-NL" b="1" dirty="0"/>
              <a:t>synthesizers. </a:t>
            </a:r>
            <a:r>
              <a:rPr lang="nl-NL" dirty="0"/>
              <a:t>Dient als inspiratie voor veel Houseplaten. </a:t>
            </a:r>
            <a:r>
              <a:rPr lang="nl-NL" b="1" dirty="0"/>
              <a:t>Love en </a:t>
            </a:r>
            <a:r>
              <a:rPr lang="nl-NL" b="1" dirty="0" err="1"/>
              <a:t>Peace</a:t>
            </a:r>
            <a:r>
              <a:rPr lang="nl-NL" b="1" dirty="0"/>
              <a:t>. 		Snel tempo, Feestmuziek</a:t>
            </a:r>
            <a:r>
              <a:rPr lang="nl-NL" dirty="0"/>
              <a:t>. Drumcomputer Roland 909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654021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Muzikale kenmerken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l-NL" dirty="0"/>
              <a:t>Contrasten (Legato-staccato, </a:t>
            </a:r>
            <a:r>
              <a:rPr lang="nl-NL" dirty="0" err="1"/>
              <a:t>Forte-Piano</a:t>
            </a:r>
            <a:r>
              <a:rPr lang="nl-NL" dirty="0"/>
              <a:t>, Solo-Tutti, dissonant-consonant)</a:t>
            </a:r>
          </a:p>
          <a:p>
            <a:r>
              <a:rPr lang="nl-NL" dirty="0"/>
              <a:t>Vorm (sonate (Menuet), rondo, </a:t>
            </a:r>
            <a:r>
              <a:rPr lang="nl-NL" dirty="0" err="1"/>
              <a:t>popvorm</a:t>
            </a:r>
            <a:r>
              <a:rPr lang="nl-NL" dirty="0"/>
              <a:t>, cantate, programmamuziek)</a:t>
            </a:r>
          </a:p>
          <a:p>
            <a:r>
              <a:rPr lang="nl-NL" dirty="0"/>
              <a:t>Tempo/Puls BPM</a:t>
            </a:r>
          </a:p>
          <a:p>
            <a:r>
              <a:rPr lang="nl-NL" dirty="0"/>
              <a:t>Maatsoort tweedelig, driedelig, onregelmatig</a:t>
            </a:r>
          </a:p>
          <a:p>
            <a:r>
              <a:rPr lang="nl-NL" dirty="0"/>
              <a:t>Mineur/majeur/atonaal</a:t>
            </a:r>
          </a:p>
          <a:p>
            <a:r>
              <a:rPr lang="nl-NL" dirty="0"/>
              <a:t>Polyfoon, homofoon, Serieel</a:t>
            </a:r>
          </a:p>
          <a:p>
            <a:r>
              <a:rPr lang="nl-NL" dirty="0"/>
              <a:t>Motief, Herhaling (ostinato), Variatie,</a:t>
            </a:r>
          </a:p>
          <a:p>
            <a:r>
              <a:rPr lang="nl-NL" dirty="0"/>
              <a:t>Vocaal </a:t>
            </a:r>
            <a:r>
              <a:rPr lang="mr-IN" dirty="0"/>
              <a:t>–</a:t>
            </a:r>
            <a:r>
              <a:rPr lang="nl-NL" dirty="0"/>
              <a:t> instrumentaal</a:t>
            </a:r>
          </a:p>
          <a:p>
            <a:r>
              <a:rPr lang="nl-NL" dirty="0"/>
              <a:t>4 Lagen: Ritme, Bas, Begeleiding, Melodie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81585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Examenstof Havo 2018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/>
              <a:t>Stof:</a:t>
            </a:r>
          </a:p>
          <a:p>
            <a:r>
              <a:rPr lang="nl-NL" dirty="0"/>
              <a:t>Cultuur van de kerk in de 11e tot en met de 14e eeuw </a:t>
            </a:r>
          </a:p>
          <a:p>
            <a:r>
              <a:rPr lang="nl-NL" dirty="0"/>
              <a:t>Burgerlijke cultuur </a:t>
            </a:r>
            <a:r>
              <a:rPr lang="nl-NL" dirty="0" err="1"/>
              <a:t>ind</a:t>
            </a:r>
            <a:r>
              <a:rPr lang="nl-NL" dirty="0"/>
              <a:t> e 17</a:t>
            </a:r>
            <a:r>
              <a:rPr lang="nl-NL" baseline="30000" dirty="0"/>
              <a:t>e</a:t>
            </a:r>
            <a:r>
              <a:rPr lang="nl-NL" dirty="0"/>
              <a:t> eeuw -&gt; </a:t>
            </a:r>
            <a:r>
              <a:rPr lang="nl-NL" dirty="0" err="1"/>
              <a:t>Sweelinck</a:t>
            </a:r>
            <a:endParaRPr lang="nl-NL" dirty="0"/>
          </a:p>
          <a:p>
            <a:r>
              <a:rPr lang="nl-NL" dirty="0"/>
              <a:t>Cultuur van het moderne in de eerste helft van de twintigste eeuw </a:t>
            </a:r>
          </a:p>
          <a:p>
            <a:r>
              <a:rPr lang="nl-NL" dirty="0"/>
              <a:t>Massacultuur in de tweede helft van de twintigste eeuw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Werkwijze:</a:t>
            </a:r>
          </a:p>
          <a:p>
            <a:r>
              <a:rPr lang="nl-NL" dirty="0"/>
              <a:t>Herhaling</a:t>
            </a:r>
          </a:p>
          <a:p>
            <a:r>
              <a:rPr lang="nl-NL" dirty="0"/>
              <a:t>Luisterschema invullen</a:t>
            </a:r>
          </a:p>
        </p:txBody>
      </p:sp>
    </p:spTree>
    <p:extLst>
      <p:ext uri="{BB962C8B-B14F-4D97-AF65-F5344CB8AC3E}">
        <p14:creationId xmlns:p14="http://schemas.microsoft.com/office/powerpoint/2010/main" val="1142185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b="8975"/>
          <a:stretch/>
        </p:blipFill>
        <p:spPr>
          <a:xfrm>
            <a:off x="7051040" y="615462"/>
            <a:ext cx="5140960" cy="624253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Cultuur van de kerk in de 11e tot en met de 14e eeuw </a:t>
            </a:r>
          </a:p>
        </p:txBody>
      </p:sp>
    </p:spTree>
    <p:extLst>
      <p:ext uri="{BB962C8B-B14F-4D97-AF65-F5344CB8AC3E}">
        <p14:creationId xmlns:p14="http://schemas.microsoft.com/office/powerpoint/2010/main" val="1627734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b="8975"/>
          <a:stretch/>
        </p:blipFill>
        <p:spPr>
          <a:xfrm>
            <a:off x="7051040" y="615462"/>
            <a:ext cx="5140960" cy="624253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Cultuur van de kerk in de 11e tot en met de 14e eeuw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3205"/>
          </a:xfrm>
        </p:spPr>
        <p:txBody>
          <a:bodyPr/>
          <a:lstStyle/>
          <a:p>
            <a:r>
              <a:rPr lang="nl-NL" dirty="0"/>
              <a:t>Belangrijke termen: (die je dus moet kunnen uitleggen en gebruiken)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79013" y="2402673"/>
            <a:ext cx="110066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/>
              <a:t>Gregoriaans, </a:t>
            </a:r>
            <a:r>
              <a:rPr lang="nl-NL" dirty="0"/>
              <a:t>	De kerkelijke gezongen gebeden. Vaak wordt er </a:t>
            </a:r>
            <a:r>
              <a:rPr lang="nl-NL" b="1" dirty="0"/>
              <a:t>melismatisch </a:t>
            </a:r>
            <a:r>
              <a:rPr lang="nl-NL" dirty="0"/>
              <a:t>gezongen. Er wordt dan 1 woord </a:t>
            </a:r>
          </a:p>
          <a:p>
            <a:r>
              <a:rPr lang="nl-NL" dirty="0"/>
              <a:t>		gezongen op verschillende toonhoogtes. Paus Gregorius </a:t>
            </a:r>
            <a:r>
              <a:rPr lang="nl-NL" dirty="0" err="1"/>
              <a:t>uniformiseerde</a:t>
            </a:r>
            <a:r>
              <a:rPr lang="nl-NL" dirty="0"/>
              <a:t> de melodieën. </a:t>
            </a:r>
            <a:r>
              <a:rPr lang="nl-NL" b="1" dirty="0"/>
              <a:t>A capella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179013" y="3652598"/>
            <a:ext cx="11860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Solmisatie</a:t>
            </a:r>
            <a:r>
              <a:rPr lang="nl-NL" dirty="0"/>
              <a:t>, 	de toonhoogtes krijgen namen om ze gemakkelijker te kunnen zingen. </a:t>
            </a:r>
            <a:r>
              <a:rPr lang="nl-NL" dirty="0">
                <a:hlinkClick r:id="rId3"/>
              </a:rPr>
              <a:t>Guido van Arezzo, Johanneshymne </a:t>
            </a:r>
            <a:r>
              <a:rPr lang="nl-NL" dirty="0"/>
              <a:t>		dient als uitgangspunt.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179013" y="3166135"/>
            <a:ext cx="9589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/>
              <a:t>Liturgie</a:t>
            </a:r>
            <a:r>
              <a:rPr lang="nl-NL" dirty="0"/>
              <a:t>,		Het geheel aan gebeden en 150 psalmen die iedere week voorbij moeten komen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192374" y="5099966"/>
            <a:ext cx="121519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/>
              <a:t>Troubadour en Trouvère,</a:t>
            </a:r>
            <a:r>
              <a:rPr lang="nl-NL" dirty="0"/>
              <a:t>	Straatmuzikanten. Tegenhanger van de kerkelijke muziek. In deze muziek werden de dorpsroddels </a:t>
            </a:r>
          </a:p>
          <a:p>
            <a:r>
              <a:rPr lang="nl-NL" dirty="0"/>
              <a:t>			bezongen en de nieuwtjes 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192374" y="4391868"/>
            <a:ext cx="11705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/>
              <a:t>Neumen,</a:t>
            </a:r>
            <a:r>
              <a:rPr lang="nl-NL" dirty="0"/>
              <a:t>		Voorloper van het notenschrift. De noten hadden wel toonhoogte (verdeeld over 4 lijntjes) de neumen </a:t>
            </a:r>
          </a:p>
          <a:p>
            <a:r>
              <a:rPr lang="nl-NL" dirty="0"/>
              <a:t>		waren ruitvormig en hadden geen stokken.</a:t>
            </a:r>
          </a:p>
        </p:txBody>
      </p:sp>
    </p:spTree>
    <p:extLst>
      <p:ext uri="{BB962C8B-B14F-4D97-AF65-F5344CB8AC3E}">
        <p14:creationId xmlns:p14="http://schemas.microsoft.com/office/powerpoint/2010/main" val="506401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b="8975"/>
          <a:stretch/>
        </p:blipFill>
        <p:spPr>
          <a:xfrm>
            <a:off x="7051040" y="615462"/>
            <a:ext cx="5140960" cy="624253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Cultuur van de kerk in de 11e tot en met de 14e eeuw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3205"/>
          </a:xfrm>
        </p:spPr>
        <p:txBody>
          <a:bodyPr/>
          <a:lstStyle/>
          <a:p>
            <a:r>
              <a:rPr lang="nl-NL" dirty="0"/>
              <a:t>Belangrijke termen: (die je dus moet kunnen uitleggen en gebruiken)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79013" y="2402673"/>
            <a:ext cx="115317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/>
              <a:t>Ars Antiqua, </a:t>
            </a:r>
            <a:r>
              <a:rPr lang="nl-NL" dirty="0"/>
              <a:t>	Periode tussen 1150 en 1300. Meerstemmigheid. </a:t>
            </a:r>
            <a:r>
              <a:rPr lang="nl-NL" dirty="0" err="1"/>
              <a:t>Organum</a:t>
            </a:r>
            <a:r>
              <a:rPr lang="nl-NL" dirty="0"/>
              <a:t> (</a:t>
            </a:r>
            <a:r>
              <a:rPr lang="nl-NL" b="1" dirty="0"/>
              <a:t>parallel </a:t>
            </a:r>
            <a:r>
              <a:rPr lang="nl-NL" b="1" dirty="0" err="1"/>
              <a:t>organum</a:t>
            </a:r>
            <a:r>
              <a:rPr lang="nl-NL" dirty="0"/>
              <a:t>, </a:t>
            </a:r>
          </a:p>
          <a:p>
            <a:r>
              <a:rPr lang="nl-NL" dirty="0"/>
              <a:t>		de tweede stem volgt precies de eerste stem maar dan een kwart lager.). Muziek wordt nog niet echt </a:t>
            </a:r>
          </a:p>
          <a:p>
            <a:r>
              <a:rPr lang="nl-NL" dirty="0"/>
              <a:t>		in de maat gespeeld of met een vast tempo.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165652" y="3791959"/>
            <a:ext cx="11860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Motet</a:t>
            </a:r>
            <a:r>
              <a:rPr lang="nl-NL" dirty="0"/>
              <a:t>,		De opvolger van het </a:t>
            </a:r>
            <a:r>
              <a:rPr lang="nl-NL" dirty="0" err="1"/>
              <a:t>organum</a:t>
            </a:r>
            <a:r>
              <a:rPr lang="nl-NL" dirty="0"/>
              <a:t>. Het verschil met het </a:t>
            </a:r>
            <a:r>
              <a:rPr lang="nl-NL" dirty="0" err="1"/>
              <a:t>organum</a:t>
            </a:r>
            <a:r>
              <a:rPr lang="nl-NL" dirty="0"/>
              <a:t> is dat er een andere melodie boven of onder 		de bestaande melodie wordt gezongen. </a:t>
            </a:r>
            <a:r>
              <a:rPr lang="nl-NL" dirty="0">
                <a:hlinkClick r:id="rId3"/>
              </a:rPr>
              <a:t>“</a:t>
            </a:r>
            <a:r>
              <a:rPr lang="nl-NL" dirty="0" err="1">
                <a:hlinkClick r:id="rId3"/>
              </a:rPr>
              <a:t>Palestrina</a:t>
            </a:r>
            <a:r>
              <a:rPr lang="nl-NL" dirty="0">
                <a:hlinkClick r:id="rId3"/>
              </a:rPr>
              <a:t> </a:t>
            </a:r>
            <a:r>
              <a:rPr lang="nl-NL" dirty="0" err="1">
                <a:hlinkClick r:id="rId3"/>
              </a:rPr>
              <a:t>Sircut</a:t>
            </a:r>
            <a:r>
              <a:rPr lang="nl-NL" dirty="0">
                <a:hlinkClick r:id="rId3"/>
              </a:rPr>
              <a:t> </a:t>
            </a:r>
            <a:r>
              <a:rPr lang="nl-NL" dirty="0" err="1">
                <a:hlinkClick r:id="rId3"/>
              </a:rPr>
              <a:t>Cervus</a:t>
            </a:r>
            <a:r>
              <a:rPr lang="nl-NL" dirty="0">
                <a:hlinkClick r:id="rId3"/>
              </a:rPr>
              <a:t>”</a:t>
            </a:r>
            <a:r>
              <a:rPr lang="nl-NL" dirty="0"/>
              <a:t>	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179013" y="3351663"/>
            <a:ext cx="11086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err="1"/>
              <a:t>Organum</a:t>
            </a:r>
            <a:r>
              <a:rPr lang="nl-NL" b="1" dirty="0"/>
              <a:t>		</a:t>
            </a:r>
            <a:r>
              <a:rPr lang="nl-NL" dirty="0"/>
              <a:t>Meerstemmigheid, </a:t>
            </a:r>
            <a:r>
              <a:rPr lang="nl-NL" b="1" dirty="0">
                <a:hlinkClick r:id="rId4"/>
              </a:rPr>
              <a:t>Parallel</a:t>
            </a:r>
            <a:r>
              <a:rPr lang="nl-NL" b="1" dirty="0"/>
              <a:t>, </a:t>
            </a:r>
            <a:r>
              <a:rPr lang="nl-NL" b="1" dirty="0">
                <a:hlinkClick r:id="rId5"/>
              </a:rPr>
              <a:t>“Organum Duplum” </a:t>
            </a:r>
            <a:r>
              <a:rPr lang="nl-NL" b="1" dirty="0"/>
              <a:t> </a:t>
            </a:r>
            <a:r>
              <a:rPr lang="nl-NL" b="1" dirty="0">
                <a:hlinkClick r:id="rId6"/>
              </a:rPr>
              <a:t>“</a:t>
            </a:r>
            <a:r>
              <a:rPr lang="nl-NL" b="1" dirty="0" err="1">
                <a:hlinkClick r:id="rId6"/>
              </a:rPr>
              <a:t>Organum</a:t>
            </a:r>
            <a:r>
              <a:rPr lang="nl-NL" b="1" dirty="0">
                <a:hlinkClick r:id="rId6"/>
              </a:rPr>
              <a:t> </a:t>
            </a:r>
            <a:r>
              <a:rPr lang="nl-NL" b="1" dirty="0" err="1">
                <a:hlinkClick r:id="rId6"/>
              </a:rPr>
              <a:t>Triplum</a:t>
            </a:r>
            <a:r>
              <a:rPr lang="nl-NL" b="1" dirty="0">
                <a:hlinkClick r:id="rId6"/>
              </a:rPr>
              <a:t> “ </a:t>
            </a:r>
            <a:r>
              <a:rPr lang="nl-NL" b="1" dirty="0"/>
              <a:t>Zwevend en </a:t>
            </a:r>
            <a:r>
              <a:rPr lang="nl-NL" b="1" dirty="0">
                <a:hlinkClick r:id="rId7"/>
              </a:rPr>
              <a:t>Melismatisch</a:t>
            </a:r>
            <a:endParaRPr lang="nl-NL" b="1" dirty="0"/>
          </a:p>
          <a:p>
            <a:endParaRPr lang="nl-NL" dirty="0"/>
          </a:p>
        </p:txBody>
      </p:sp>
      <p:sp>
        <p:nvSpPr>
          <p:cNvPr id="15" name="Tekstvak 14"/>
          <p:cNvSpPr txBox="1"/>
          <p:nvPr/>
        </p:nvSpPr>
        <p:spPr>
          <a:xfrm>
            <a:off x="165652" y="4532133"/>
            <a:ext cx="121444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/>
              <a:t>Ars Nova,</a:t>
            </a:r>
            <a:r>
              <a:rPr lang="nl-NL" dirty="0"/>
              <a:t>		Periode van ongeveer 1300 naar 1550. Belangrijke componisten: Charles de </a:t>
            </a:r>
            <a:r>
              <a:rPr lang="nl-NL" dirty="0" err="1"/>
              <a:t>Vitry</a:t>
            </a:r>
            <a:r>
              <a:rPr lang="nl-NL" dirty="0"/>
              <a:t> en Guillaume de </a:t>
            </a:r>
            <a:r>
              <a:rPr lang="nl-NL" dirty="0" err="1"/>
              <a:t>Machaut</a:t>
            </a:r>
            <a:r>
              <a:rPr lang="nl-NL" dirty="0"/>
              <a:t>.</a:t>
            </a:r>
          </a:p>
          <a:p>
            <a:r>
              <a:rPr lang="nl-NL" dirty="0"/>
              <a:t>		Er komt een maatsysteem. </a:t>
            </a:r>
            <a:r>
              <a:rPr lang="nl-NL" dirty="0">
                <a:hlinkClick r:id="rId8"/>
              </a:rPr>
              <a:t>Voorbeeld motet Ars Nova</a:t>
            </a:r>
            <a:r>
              <a:rPr lang="nl-NL" dirty="0"/>
              <a:t> 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165652" y="5272307"/>
            <a:ext cx="112748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/>
              <a:t>Cantus </a:t>
            </a:r>
            <a:r>
              <a:rPr lang="nl-NL" b="1" dirty="0" err="1"/>
              <a:t>Firmus</a:t>
            </a:r>
            <a:r>
              <a:rPr lang="nl-NL" b="1" dirty="0"/>
              <a:t>,</a:t>
            </a:r>
            <a:r>
              <a:rPr lang="nl-NL" dirty="0"/>
              <a:t>	De stem die de melodie zingt, ontstaan in de Ars Nova.</a:t>
            </a:r>
            <a:r>
              <a:rPr lang="nl-NL" dirty="0">
                <a:hlinkClick r:id="rId9"/>
              </a:rPr>
              <a:t> Voorbeeld</a:t>
            </a:r>
            <a:r>
              <a:rPr lang="nl-NL" dirty="0"/>
              <a:t>. De cantus </a:t>
            </a:r>
            <a:r>
              <a:rPr lang="nl-NL" dirty="0" err="1"/>
              <a:t>firmus</a:t>
            </a:r>
            <a:r>
              <a:rPr lang="nl-NL" dirty="0"/>
              <a:t> komt voor in </a:t>
            </a:r>
          </a:p>
          <a:p>
            <a:r>
              <a:rPr lang="nl-NL" dirty="0"/>
              <a:t>		</a:t>
            </a:r>
            <a:r>
              <a:rPr lang="nl-NL" b="1" dirty="0"/>
              <a:t>polyfone</a:t>
            </a:r>
            <a:r>
              <a:rPr lang="nl-NL" dirty="0"/>
              <a:t> muziek, waarbij de contratenoren via meerdere melodieën voor samenklanken zorgen 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165651" y="5935425"/>
            <a:ext cx="117064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/>
              <a:t>Mis,	</a:t>
            </a:r>
            <a:r>
              <a:rPr lang="nl-NL" dirty="0"/>
              <a:t>	Vaste volgorde van de volgende onderdelen: </a:t>
            </a:r>
            <a:r>
              <a:rPr lang="nl-NL" b="1" dirty="0"/>
              <a:t>Kyrie, Gloria, Credo, Sanctus, Agnus Dei.</a:t>
            </a:r>
            <a:r>
              <a:rPr lang="nl-NL" dirty="0"/>
              <a:t> De hele mis met </a:t>
            </a:r>
          </a:p>
          <a:p>
            <a:r>
              <a:rPr lang="nl-NL" dirty="0"/>
              <a:t>		bladmuziek vind je </a:t>
            </a:r>
            <a:r>
              <a:rPr lang="nl-NL" dirty="0">
                <a:hlinkClick r:id="rId10"/>
              </a:rPr>
              <a:t>hier.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1857464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Burgerlijke cultuur in de 17</a:t>
            </a:r>
            <a:r>
              <a:rPr lang="nl-NL" baseline="30000" dirty="0"/>
              <a:t>e</a:t>
            </a:r>
            <a:r>
              <a:rPr lang="nl-NL" dirty="0"/>
              <a:t> eeuw</a:t>
            </a:r>
          </a:p>
        </p:txBody>
      </p:sp>
    </p:spTree>
    <p:extLst>
      <p:ext uri="{BB962C8B-B14F-4D97-AF65-F5344CB8AC3E}">
        <p14:creationId xmlns:p14="http://schemas.microsoft.com/office/powerpoint/2010/main" val="1383282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b="8975"/>
          <a:stretch/>
        </p:blipFill>
        <p:spPr>
          <a:xfrm>
            <a:off x="7051040" y="615462"/>
            <a:ext cx="5140960" cy="624253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Burgerlijke cultuur in Nederland in de 17</a:t>
            </a:r>
            <a:r>
              <a:rPr lang="nl-NL" baseline="30000" dirty="0"/>
              <a:t>e</a:t>
            </a:r>
            <a:r>
              <a:rPr lang="nl-NL" dirty="0"/>
              <a:t> eeuw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3205"/>
          </a:xfrm>
        </p:spPr>
        <p:txBody>
          <a:bodyPr/>
          <a:lstStyle/>
          <a:p>
            <a:r>
              <a:rPr lang="nl-NL" dirty="0"/>
              <a:t>Belangrijke termen: (die je dus moet kunnen uitleggen en gebruiken)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165652" y="2559167"/>
            <a:ext cx="118606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err="1"/>
              <a:t>Sweelinck</a:t>
            </a:r>
            <a:r>
              <a:rPr lang="nl-NL" dirty="0"/>
              <a:t>,	Nederlands organist en componist van vooral vocale muziek.</a:t>
            </a:r>
          </a:p>
          <a:p>
            <a:r>
              <a:rPr lang="nl-NL" dirty="0"/>
              <a:t>		Meester in improvisatie. </a:t>
            </a:r>
          </a:p>
          <a:p>
            <a:r>
              <a:rPr lang="nl-NL" dirty="0"/>
              <a:t>		Werd op zijn 15</a:t>
            </a:r>
            <a:r>
              <a:rPr lang="nl-NL" baseline="30000" dirty="0"/>
              <a:t>e</a:t>
            </a:r>
            <a:r>
              <a:rPr lang="nl-NL" dirty="0"/>
              <a:t> kerkorganist in de oude kerk in </a:t>
            </a:r>
            <a:r>
              <a:rPr lang="nl-NL" dirty="0" err="1"/>
              <a:t>Amsteram</a:t>
            </a:r>
            <a:r>
              <a:rPr lang="nl-NL" dirty="0"/>
              <a:t>. Voor 44 jaar.</a:t>
            </a:r>
          </a:p>
          <a:p>
            <a:endParaRPr lang="nl-NL" dirty="0"/>
          </a:p>
          <a:p>
            <a:r>
              <a:rPr lang="nl-NL" dirty="0"/>
              <a:t>		Uitvinder van de Fuga die later is verfijnd door Bach.</a:t>
            </a:r>
          </a:p>
          <a:p>
            <a:endParaRPr lang="nl-NL" dirty="0"/>
          </a:p>
          <a:p>
            <a:r>
              <a:rPr lang="nl-NL" dirty="0"/>
              <a:t>		Voorbeeld van 1 van zijn i</a:t>
            </a:r>
            <a:r>
              <a:rPr lang="nl-NL" dirty="0">
                <a:hlinkClick r:id="rId3"/>
              </a:rPr>
              <a:t>mprovisatie</a:t>
            </a:r>
            <a:r>
              <a:rPr lang="nl-NL" dirty="0"/>
              <a:t>. Je hoort het fugatisch karakter. </a:t>
            </a:r>
          </a:p>
          <a:p>
            <a:endParaRPr lang="nl-NL" dirty="0"/>
          </a:p>
          <a:p>
            <a:r>
              <a:rPr lang="nl-NL" dirty="0"/>
              <a:t>		Uitleg van een Fuga: </a:t>
            </a:r>
            <a:r>
              <a:rPr lang="nl-NL" dirty="0">
                <a:hlinkClick r:id="rId4"/>
              </a:rPr>
              <a:t>Hallo allemaal uit de luizenmoeder</a:t>
            </a:r>
            <a:endParaRPr lang="nl-NL" dirty="0"/>
          </a:p>
          <a:p>
            <a:r>
              <a:rPr lang="nl-NL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733232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4700" y="3509963"/>
            <a:ext cx="5457300" cy="334803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Cultuur van het moderne in de eerste helft van de twintigste eeuw</a:t>
            </a:r>
          </a:p>
        </p:txBody>
      </p:sp>
    </p:spTree>
    <p:extLst>
      <p:ext uri="{BB962C8B-B14F-4D97-AF65-F5344CB8AC3E}">
        <p14:creationId xmlns:p14="http://schemas.microsoft.com/office/powerpoint/2010/main" val="3512764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6734700" y="3509963"/>
            <a:ext cx="5457300" cy="334803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Cultuur van het moderne in de eerste helft van de twintigste eeuw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3088"/>
          </a:xfrm>
        </p:spPr>
        <p:txBody>
          <a:bodyPr>
            <a:normAutofit fontScale="92500" lnSpcReduction="20000"/>
          </a:bodyPr>
          <a:lstStyle/>
          <a:p>
            <a:r>
              <a:rPr lang="nl-NL"/>
              <a:t>Belangrijke termen: (die </a:t>
            </a:r>
            <a:r>
              <a:rPr lang="nl-NL" dirty="0"/>
              <a:t>je dus moet kunnen uitleggen </a:t>
            </a:r>
            <a:r>
              <a:rPr lang="nl-NL"/>
              <a:t>en gebruiken)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79013" y="2402673"/>
            <a:ext cx="11602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Expressie,	</a:t>
            </a:r>
            <a:r>
              <a:rPr lang="nl-NL" dirty="0"/>
              <a:t>Men moet zich uitdrukken. Wat men waarneemt is soms niet de werkelijkheid. Schoonheid is niet het 		doel. Een voorloper is </a:t>
            </a:r>
            <a:r>
              <a:rPr lang="nl-NL" b="1" dirty="0"/>
              <a:t>Arnold </a:t>
            </a:r>
            <a:r>
              <a:rPr lang="nl-NL" b="1" dirty="0" err="1"/>
              <a:t>Schönberg</a:t>
            </a:r>
            <a:r>
              <a:rPr lang="nl-NL" dirty="0"/>
              <a:t>. </a:t>
            </a:r>
            <a:r>
              <a:rPr lang="nl-NL" b="1" dirty="0"/>
              <a:t>Abstract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179013" y="3114658"/>
            <a:ext cx="118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/>
              <a:t>Atonaal, 		</a:t>
            </a:r>
            <a:r>
              <a:rPr lang="nl-NL" dirty="0"/>
              <a:t>combinaties van tonen die in de harmonieleer niet zijn toegestaan, Geen Tonica en (sub) Dominant meer.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179013" y="3566926"/>
            <a:ext cx="119421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/>
              <a:t>12 </a:t>
            </a:r>
            <a:r>
              <a:rPr lang="nl-NL" b="1" dirty="0" err="1"/>
              <a:t>toons</a:t>
            </a:r>
            <a:r>
              <a:rPr lang="nl-NL" b="1" dirty="0"/>
              <a:t>, </a:t>
            </a:r>
            <a:r>
              <a:rPr lang="nl-NL" dirty="0"/>
              <a:t>	Een componeermethode. Geen enkele toon is het belangrijkste. Alle twaalf tonen komen steeds in </a:t>
            </a:r>
          </a:p>
          <a:p>
            <a:r>
              <a:rPr lang="nl-NL" dirty="0"/>
              <a:t>		dezelfde volgorde voorbij gedurende het hele lied. Soms komen tonen tegelijkertijd, maar de samenklank </a:t>
            </a:r>
          </a:p>
          <a:p>
            <a:r>
              <a:rPr lang="nl-NL" dirty="0"/>
              <a:t>		bestaat dan uit de noten die “aan de beurt” waren. </a:t>
            </a:r>
            <a:r>
              <a:rPr lang="nl-NL" dirty="0">
                <a:hlinkClick r:id="rId3"/>
              </a:rPr>
              <a:t>Uitleg</a:t>
            </a:r>
            <a:r>
              <a:rPr lang="nl-NL" dirty="0"/>
              <a:t> </a:t>
            </a:r>
            <a:r>
              <a:rPr lang="nl-NL" dirty="0">
                <a:hlinkClick r:id="rId4"/>
              </a:rPr>
              <a:t>seriële muziek uitgelegd</a:t>
            </a:r>
            <a:r>
              <a:rPr lang="nl-NL" dirty="0"/>
              <a:t>.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179012" y="4547219"/>
            <a:ext cx="7287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/>
              <a:t>Componisten.	</a:t>
            </a:r>
            <a:r>
              <a:rPr lang="nl-NL" b="1" dirty="0">
                <a:hlinkClick r:id="rId5"/>
              </a:rPr>
              <a:t>Arnold Schönberg</a:t>
            </a:r>
            <a:r>
              <a:rPr lang="nl-NL" b="1" dirty="0"/>
              <a:t> </a:t>
            </a:r>
            <a:r>
              <a:rPr lang="nl-NL" b="1" dirty="0">
                <a:hlinkClick r:id="rId6"/>
              </a:rPr>
              <a:t>II</a:t>
            </a:r>
            <a:r>
              <a:rPr lang="nl-NL" b="1" dirty="0"/>
              <a:t> </a:t>
            </a:r>
            <a:r>
              <a:rPr lang="nl-NL" b="1" dirty="0">
                <a:hlinkClick r:id="rId7"/>
              </a:rPr>
              <a:t>III</a:t>
            </a:r>
            <a:r>
              <a:rPr lang="nl-NL" b="1" dirty="0"/>
              <a:t>, </a:t>
            </a:r>
            <a:r>
              <a:rPr lang="nl-NL" b="1" dirty="0">
                <a:hlinkClick r:id="rId8"/>
              </a:rPr>
              <a:t>Igor Stravinski</a:t>
            </a:r>
            <a:r>
              <a:rPr lang="nl-NL" b="1" dirty="0"/>
              <a:t>, </a:t>
            </a:r>
            <a:r>
              <a:rPr lang="nl-NL" b="1" dirty="0">
                <a:hlinkClick r:id="rId9"/>
              </a:rPr>
              <a:t>Claude Debussy</a:t>
            </a:r>
            <a:r>
              <a:rPr lang="nl-NL" b="1" dirty="0"/>
              <a:t>, </a:t>
            </a:r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 rot="20140666">
            <a:off x="9847875" y="582301"/>
            <a:ext cx="20040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7200" dirty="0">
                <a:solidFill>
                  <a:srgbClr val="FF0000"/>
                </a:solidFill>
                <a:latin typeface="Mesquite Std" charset="0"/>
                <a:ea typeface="Mesquite Std" charset="0"/>
                <a:cs typeface="Mesquite Std" charset="0"/>
              </a:rPr>
              <a:t>Klassiek</a:t>
            </a:r>
          </a:p>
        </p:txBody>
      </p:sp>
    </p:spTree>
    <p:extLst>
      <p:ext uri="{BB962C8B-B14F-4D97-AF65-F5344CB8AC3E}">
        <p14:creationId xmlns:p14="http://schemas.microsoft.com/office/powerpoint/2010/main" val="14701312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1107</TotalTime>
  <Words>390</Words>
  <Application>Microsoft Macintosh PowerPoint</Application>
  <PresentationFormat>Breedbeeld</PresentationFormat>
  <Paragraphs>101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Mangal</vt:lpstr>
      <vt:lpstr>Mesquite Std</vt:lpstr>
      <vt:lpstr>Office-thema</vt:lpstr>
      <vt:lpstr>Masterclass Kunst Algemeen</vt:lpstr>
      <vt:lpstr>Examenstof Havo 2018</vt:lpstr>
      <vt:lpstr>Cultuur van de kerk in de 11e tot en met de 14e eeuw </vt:lpstr>
      <vt:lpstr>Cultuur van de kerk in de 11e tot en met de 14e eeuw </vt:lpstr>
      <vt:lpstr>Cultuur van de kerk in de 11e tot en met de 14e eeuw </vt:lpstr>
      <vt:lpstr>Burgerlijke cultuur in de 17e eeuw</vt:lpstr>
      <vt:lpstr>Burgerlijke cultuur in Nederland in de 17e eeuw</vt:lpstr>
      <vt:lpstr>Cultuur van het moderne in de eerste helft van de twintigste eeuw</vt:lpstr>
      <vt:lpstr>Cultuur van het moderne in de eerste helft van de twintigste eeuw</vt:lpstr>
      <vt:lpstr>Cultuur van het moderne in de eerste helft van de twintigste eeuw</vt:lpstr>
      <vt:lpstr>Massacultuur in de tweede helft van de twintigste eeuw </vt:lpstr>
      <vt:lpstr>Massacultuur in de tweede helft van de twintigste eeuw </vt:lpstr>
      <vt:lpstr>Massacultuur in de tweede helft van de twintigste eeuw </vt:lpstr>
      <vt:lpstr>Muzikale kenmerken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Masterclass Kunst Algemeen</dc:title>
  <dc:creator>Wagemakers, PPJC (Paul)</dc:creator>
  <cp:lastModifiedBy>Wagemakers, PPJC (Paul)</cp:lastModifiedBy>
  <cp:revision>32</cp:revision>
  <dcterms:created xsi:type="dcterms:W3CDTF">2017-03-12T19:05:13Z</dcterms:created>
  <dcterms:modified xsi:type="dcterms:W3CDTF">2018-05-06T14:39:22Z</dcterms:modified>
</cp:coreProperties>
</file>